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755" r:id="rId2"/>
  </p:sldMasterIdLst>
  <p:notesMasterIdLst>
    <p:notesMasterId r:id="rId6"/>
  </p:notesMasterIdLst>
  <p:handoutMasterIdLst>
    <p:handoutMasterId r:id="rId7"/>
  </p:handoutMasterIdLst>
  <p:sldIdLst>
    <p:sldId id="502" r:id="rId3"/>
    <p:sldId id="504" r:id="rId4"/>
    <p:sldId id="280" r:id="rId5"/>
  </p:sldIdLst>
  <p:sldSz cx="12192000" cy="6858000"/>
  <p:notesSz cx="6858000" cy="9144000"/>
  <p:embeddedFontLst>
    <p:embeddedFont>
      <p:font typeface="Calibri Light" panose="020F0302020204030204" pitchFamily="34" charset="0"/>
      <p:regular r:id="rId8"/>
      <p:italic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Ashley" initials="BA" lastIdx="26" clrIdx="0">
    <p:extLst>
      <p:ext uri="{19B8F6BF-5375-455C-9EA6-DF929625EA0E}">
        <p15:presenceInfo xmlns:p15="http://schemas.microsoft.com/office/powerpoint/2012/main" userId="S-1-5-21-779753331-2881212850-1016478909-294382" providerId="AD"/>
      </p:ext>
    </p:extLst>
  </p:cmAuthor>
  <p:cmAuthor id="2" name="Brown, Gregory W." initials="BGW" lastIdx="15" clrIdx="1">
    <p:extLst>
      <p:ext uri="{19B8F6BF-5375-455C-9EA6-DF929625EA0E}">
        <p15:presenceInfo xmlns:p15="http://schemas.microsoft.com/office/powerpoint/2012/main" userId="S::browngr@business.unc.edu::880c4d5f-b183-4ab2-9d24-cab419428bcf" providerId="AD"/>
      </p:ext>
    </p:extLst>
  </p:cmAuthor>
  <p:cmAuthor id="3" name="Sarah Kenyon" initials="LU" lastIdx="2" clrIdx="2">
    <p:extLst>
      <p:ext uri="{19B8F6BF-5375-455C-9EA6-DF929625EA0E}">
        <p15:presenceInfo xmlns:p15="http://schemas.microsoft.com/office/powerpoint/2012/main" userId="Sarah Kenyon" providerId="None"/>
      </p:ext>
    </p:extLst>
  </p:cmAuthor>
  <p:cmAuthor id="4" name="Lian, Huan" initials="LH" lastIdx="2" clrIdx="3">
    <p:extLst>
      <p:ext uri="{19B8F6BF-5375-455C-9EA6-DF929625EA0E}">
        <p15:presenceInfo xmlns:p15="http://schemas.microsoft.com/office/powerpoint/2012/main" userId="S-1-5-21-779753331-2881212850-1016478909-304012" providerId="AD"/>
      </p:ext>
    </p:extLst>
  </p:cmAuthor>
  <p:cmAuthor id="5" name="DiMaggio, Sue" initials="DS" lastIdx="13" clrIdx="4">
    <p:extLst>
      <p:ext uri="{19B8F6BF-5375-455C-9EA6-DF929625EA0E}">
        <p15:presenceInfo xmlns:p15="http://schemas.microsoft.com/office/powerpoint/2012/main" userId="S-1-5-21-779753331-2881212850-1016478909-308284" providerId="AD"/>
      </p:ext>
    </p:extLst>
  </p:cmAuthor>
  <p:cmAuthor id="6" name="Babb, MacKenzie" initials="BM" lastIdx="9" clrIdx="5">
    <p:extLst>
      <p:ext uri="{19B8F6BF-5375-455C-9EA6-DF929625EA0E}">
        <p15:presenceInfo xmlns:p15="http://schemas.microsoft.com/office/powerpoint/2012/main" userId="S-1-5-21-779753331-2881212850-1016478909-306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025"/>
    <a:srgbClr val="F09860"/>
    <a:srgbClr val="083E3F"/>
    <a:srgbClr val="007273"/>
    <a:srgbClr val="AFFFFF"/>
    <a:srgbClr val="002A2A"/>
    <a:srgbClr val="526676"/>
    <a:srgbClr val="969EA8"/>
    <a:srgbClr val="6F7D88"/>
    <a:srgbClr val="69AEB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570"/>
  </p:normalViewPr>
  <p:slideViewPr>
    <p:cSldViewPr snapToGrid="0">
      <p:cViewPr varScale="1">
        <p:scale>
          <a:sx n="101" d="100"/>
          <a:sy n="101" d="100"/>
        </p:scale>
        <p:origin x="738" y="102"/>
      </p:cViewPr>
      <p:guideLst/>
    </p:cSldViewPr>
  </p:slideViewPr>
  <p:notesTextViewPr>
    <p:cViewPr>
      <p:scale>
        <a:sx n="1" d="1"/>
        <a:sy n="1" d="1"/>
      </p:scale>
      <p:origin x="0" y="0"/>
    </p:cViewPr>
  </p:notesTextViewPr>
  <p:sorterViewPr>
    <p:cViewPr>
      <p:scale>
        <a:sx n="50" d="100"/>
        <a:sy n="50" d="100"/>
      </p:scale>
      <p:origin x="0" y="-13086"/>
    </p:cViewPr>
  </p:sorterViewPr>
  <p:notesViewPr>
    <p:cSldViewPr snapToGrid="0">
      <p:cViewPr varScale="1">
        <p:scale>
          <a:sx n="60" d="100"/>
          <a:sy n="60" d="100"/>
        </p:scale>
        <p:origin x="290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BC125-1ABA-454B-A66F-EF6F653185FD}" type="datetimeFigureOut">
              <a:rPr lang="en-US" smtClean="0"/>
              <a:t>5/11/2021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3B11D0-31AC-4F9E-8BC1-04B6649B191A}" type="slidenum">
              <a:rPr lang="en-US" smtClean="0"/>
              <a:t>‹#›</a:t>
            </a:fld>
            <a:endParaRPr lang="en-US"/>
          </a:p>
        </p:txBody>
      </p:sp>
    </p:spTree>
    <p:extLst>
      <p:ext uri="{BB962C8B-B14F-4D97-AF65-F5344CB8AC3E}">
        <p14:creationId xmlns:p14="http://schemas.microsoft.com/office/powerpoint/2010/main" val="2036548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33F6F-65AC-4333-B1F8-0FA8A7C6C4B3}"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8CC31-44EC-482F-85DF-1DF03CBB321E}" type="slidenum">
              <a:rPr lang="en-US" smtClean="0"/>
              <a:t>‹#›</a:t>
            </a:fld>
            <a:endParaRPr lang="en-US"/>
          </a:p>
        </p:txBody>
      </p:sp>
    </p:spTree>
    <p:extLst>
      <p:ext uri="{BB962C8B-B14F-4D97-AF65-F5344CB8AC3E}">
        <p14:creationId xmlns:p14="http://schemas.microsoft.com/office/powerpoint/2010/main" val="7423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8CC31-44EC-482F-85DF-1DF03CBB321E}" type="slidenum">
              <a:rPr lang="en-US" smtClean="0"/>
              <a:t>2</a:t>
            </a:fld>
            <a:endParaRPr lang="en-US"/>
          </a:p>
        </p:txBody>
      </p:sp>
    </p:spTree>
    <p:extLst>
      <p:ext uri="{BB962C8B-B14F-4D97-AF65-F5344CB8AC3E}">
        <p14:creationId xmlns:p14="http://schemas.microsoft.com/office/powerpoint/2010/main" val="3924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10775090" y="0"/>
            <a:ext cx="593125" cy="551935"/>
          </a:xfrm>
          <a:prstGeom prst="rect">
            <a:avLst/>
          </a:prstGeom>
          <a:solidFill>
            <a:srgbClr val="00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1935"/>
            <a:ext cx="10515600" cy="996779"/>
          </a:xfrm>
        </p:spPr>
        <p:txBody>
          <a:bodyPr/>
          <a:lstStyle>
            <a:lvl1pPr>
              <a:lnSpc>
                <a:spcPts val="4200"/>
              </a:lnSpc>
              <a:defRPr>
                <a:solidFill>
                  <a:srgbClr val="34898A"/>
                </a:solidFill>
              </a:defRPr>
            </a:lvl1pPr>
          </a:lstStyle>
          <a:p>
            <a:r>
              <a:rPr lang="en-US" dirty="0"/>
              <a:t>Click to edit Master title style</a:t>
            </a:r>
          </a:p>
        </p:txBody>
      </p:sp>
      <p:sp>
        <p:nvSpPr>
          <p:cNvPr id="3" name="Content Placeholder 2"/>
          <p:cNvSpPr>
            <a:spLocks noGrp="1"/>
          </p:cNvSpPr>
          <p:nvPr>
            <p:ph idx="1"/>
          </p:nvPr>
        </p:nvSpPr>
        <p:spPr>
          <a:xfrm>
            <a:off x="838200" y="1620430"/>
            <a:ext cx="10515600" cy="4556533"/>
          </a:xfrm>
        </p:spPr>
        <p:txBody>
          <a:bodyPr anchor="ctr" anchorCtr="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10857468" y="115094"/>
            <a:ext cx="413951" cy="365125"/>
          </a:xfrm>
          <a:prstGeom prst="rect">
            <a:avLst/>
          </a:prstGeom>
        </p:spPr>
        <p:txBody>
          <a:bodyPr anchor="ctr" anchorCtr="0"/>
          <a:lstStyle>
            <a:lvl1pPr algn="ctr">
              <a:defRPr sz="1000" b="1">
                <a:solidFill>
                  <a:schemeClr val="bg1"/>
                </a:solidFill>
              </a:defRPr>
            </a:lvl1pPr>
          </a:lstStyle>
          <a:p>
            <a:fld id="{C110BC87-17BA-490E-9075-1A45467B7238}" type="slidenum">
              <a:rPr lang="en-US" smtClean="0"/>
              <a:pPr/>
              <a:t>‹#›</a:t>
            </a:fld>
            <a:endParaRPr lang="en-US" dirty="0"/>
          </a:p>
        </p:txBody>
      </p:sp>
      <p:sp>
        <p:nvSpPr>
          <p:cNvPr id="6" name="TextBox 5"/>
          <p:cNvSpPr txBox="1"/>
          <p:nvPr userDrawn="1"/>
        </p:nvSpPr>
        <p:spPr>
          <a:xfrm>
            <a:off x="838200" y="115094"/>
            <a:ext cx="9936890" cy="365125"/>
          </a:xfrm>
          <a:prstGeom prst="rect">
            <a:avLst/>
          </a:prstGeom>
          <a:noFill/>
        </p:spPr>
        <p:txBody>
          <a:bodyPr wrap="square" rtlCol="0" anchor="ctr" anchorCtr="0">
            <a:noAutofit/>
          </a:bodyPr>
          <a:lstStyle/>
          <a:p>
            <a:r>
              <a:rPr lang="en-US" sz="1000" spc="0" dirty="0">
                <a:solidFill>
                  <a:srgbClr val="007273"/>
                </a:solidFill>
              </a:rPr>
              <a:t>2021 TRENDS IN ENTREPRENEURSHIP REPORT</a:t>
            </a:r>
          </a:p>
        </p:txBody>
      </p:sp>
    </p:spTree>
    <p:extLst>
      <p:ext uri="{BB962C8B-B14F-4D97-AF65-F5344CB8AC3E}">
        <p14:creationId xmlns:p14="http://schemas.microsoft.com/office/powerpoint/2010/main" val="410121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110BC87-17BA-490E-9075-1A45467B7238}" type="slidenum">
              <a:rPr lang="en-US" smtClean="0"/>
              <a:t>‹#›</a:t>
            </a:fld>
            <a:endParaRPr lang="en-US"/>
          </a:p>
        </p:txBody>
      </p:sp>
    </p:spTree>
    <p:extLst>
      <p:ext uri="{BB962C8B-B14F-4D97-AF65-F5344CB8AC3E}">
        <p14:creationId xmlns:p14="http://schemas.microsoft.com/office/powerpoint/2010/main" val="51720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110BC87-17BA-490E-9075-1A45467B7238}" type="slidenum">
              <a:rPr lang="en-US" smtClean="0"/>
              <a:t>‹#›</a:t>
            </a:fld>
            <a:endParaRPr lang="en-US"/>
          </a:p>
        </p:txBody>
      </p:sp>
    </p:spTree>
    <p:extLst>
      <p:ext uri="{BB962C8B-B14F-4D97-AF65-F5344CB8AC3E}">
        <p14:creationId xmlns:p14="http://schemas.microsoft.com/office/powerpoint/2010/main" val="80589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10BC87-17BA-490E-9075-1A45467B7238}" type="slidenum">
              <a:rPr lang="en-US" smtClean="0"/>
              <a:t>‹#›</a:t>
            </a:fld>
            <a:endParaRPr lang="en-US"/>
          </a:p>
        </p:txBody>
      </p:sp>
    </p:spTree>
    <p:extLst>
      <p:ext uri="{BB962C8B-B14F-4D97-AF65-F5344CB8AC3E}">
        <p14:creationId xmlns:p14="http://schemas.microsoft.com/office/powerpoint/2010/main" val="249675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10BC87-17BA-490E-9075-1A45467B7238}" type="slidenum">
              <a:rPr lang="en-US" smtClean="0"/>
              <a:t>‹#›</a:t>
            </a:fld>
            <a:endParaRPr lang="en-US"/>
          </a:p>
        </p:txBody>
      </p:sp>
    </p:spTree>
    <p:extLst>
      <p:ext uri="{BB962C8B-B14F-4D97-AF65-F5344CB8AC3E}">
        <p14:creationId xmlns:p14="http://schemas.microsoft.com/office/powerpoint/2010/main" val="2812251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10BC87-17BA-490E-9075-1A45467B7238}" type="slidenum">
              <a:rPr lang="en-US" smtClean="0"/>
              <a:t>‹#›</a:t>
            </a:fld>
            <a:endParaRPr lang="en-US"/>
          </a:p>
        </p:txBody>
      </p:sp>
    </p:spTree>
    <p:extLst>
      <p:ext uri="{BB962C8B-B14F-4D97-AF65-F5344CB8AC3E}">
        <p14:creationId xmlns:p14="http://schemas.microsoft.com/office/powerpoint/2010/main" val="339687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10BC87-17BA-490E-9075-1A45467B7238}" type="slidenum">
              <a:rPr lang="en-US" smtClean="0"/>
              <a:t>‹#›</a:t>
            </a:fld>
            <a:endParaRPr lang="en-US"/>
          </a:p>
        </p:txBody>
      </p:sp>
    </p:spTree>
    <p:extLst>
      <p:ext uri="{BB962C8B-B14F-4D97-AF65-F5344CB8AC3E}">
        <p14:creationId xmlns:p14="http://schemas.microsoft.com/office/powerpoint/2010/main" val="38939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47025"/>
        </a:solidFill>
        <a:effectLst/>
      </p:bgPr>
    </p:bg>
    <p:spTree>
      <p:nvGrpSpPr>
        <p:cNvPr id="1" name=""/>
        <p:cNvGrpSpPr/>
        <p:nvPr/>
      </p:nvGrpSpPr>
      <p:grpSpPr>
        <a:xfrm>
          <a:off x="0" y="0"/>
          <a:ext cx="0" cy="0"/>
          <a:chOff x="0" y="0"/>
          <a:chExt cx="0" cy="0"/>
        </a:xfrm>
      </p:grpSpPr>
      <p:sp>
        <p:nvSpPr>
          <p:cNvPr id="12" name="Rectangle 11"/>
          <p:cNvSpPr/>
          <p:nvPr userDrawn="1"/>
        </p:nvSpPr>
        <p:spPr>
          <a:xfrm>
            <a:off x="10775090" y="0"/>
            <a:ext cx="593125" cy="551935"/>
          </a:xfrm>
          <a:prstGeom prst="rect">
            <a:avLst/>
          </a:prstGeom>
          <a:solidFill>
            <a:srgbClr val="683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838200" y="551935"/>
            <a:ext cx="10515600" cy="996779"/>
          </a:xfrm>
        </p:spPr>
        <p:txBody>
          <a:bodyPr/>
          <a:lstStyle>
            <a:lvl1pPr>
              <a:defRPr>
                <a:solidFill>
                  <a:schemeClr val="bg1"/>
                </a:solidFill>
              </a:defRPr>
            </a:lvl1pPr>
          </a:lstStyle>
          <a:p>
            <a:r>
              <a:rPr lang="en-US" dirty="0"/>
              <a:t>Click to edit Master title style</a:t>
            </a:r>
          </a:p>
        </p:txBody>
      </p:sp>
      <p:sp>
        <p:nvSpPr>
          <p:cNvPr id="14" name="Content Placeholder 2"/>
          <p:cNvSpPr>
            <a:spLocks noGrp="1"/>
          </p:cNvSpPr>
          <p:nvPr>
            <p:ph idx="1"/>
          </p:nvPr>
        </p:nvSpPr>
        <p:spPr>
          <a:xfrm>
            <a:off x="838200" y="1620430"/>
            <a:ext cx="10515600" cy="4556533"/>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10857468" y="115094"/>
            <a:ext cx="413951" cy="365125"/>
          </a:xfrm>
          <a:prstGeom prst="rect">
            <a:avLst/>
          </a:prstGeom>
        </p:spPr>
        <p:txBody>
          <a:bodyPr anchor="ctr" anchorCtr="0"/>
          <a:lstStyle>
            <a:lvl1pPr algn="ctr">
              <a:defRPr sz="1000" b="1">
                <a:solidFill>
                  <a:schemeClr val="bg1"/>
                </a:solidFill>
              </a:defRPr>
            </a:lvl1pPr>
          </a:lstStyle>
          <a:p>
            <a:fld id="{C110BC87-17BA-490E-9075-1A45467B7238}" type="slidenum">
              <a:rPr lang="en-US" smtClean="0"/>
              <a:pPr/>
              <a:t>‹#›</a:t>
            </a:fld>
            <a:endParaRPr lang="en-US" dirty="0"/>
          </a:p>
        </p:txBody>
      </p:sp>
    </p:spTree>
    <p:extLst>
      <p:ext uri="{BB962C8B-B14F-4D97-AF65-F5344CB8AC3E}">
        <p14:creationId xmlns:p14="http://schemas.microsoft.com/office/powerpoint/2010/main" val="420483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9151F-5DBF-4306-ADFA-15122E4FBCD2}"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C91AF-301E-4ED3-8C49-3528668A808C}" type="slidenum">
              <a:rPr lang="en-US" smtClean="0"/>
              <a:t>‹#›</a:t>
            </a:fld>
            <a:endParaRPr lang="en-US"/>
          </a:p>
        </p:txBody>
      </p:sp>
    </p:spTree>
    <p:extLst>
      <p:ext uri="{BB962C8B-B14F-4D97-AF65-F5344CB8AC3E}">
        <p14:creationId xmlns:p14="http://schemas.microsoft.com/office/powerpoint/2010/main" val="305770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89151F-5DBF-4306-ADFA-15122E4FBCD2}"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C91AF-301E-4ED3-8C49-3528668A808C}" type="slidenum">
              <a:rPr lang="en-US" smtClean="0"/>
              <a:t>‹#›</a:t>
            </a:fld>
            <a:endParaRPr lang="en-US"/>
          </a:p>
        </p:txBody>
      </p:sp>
    </p:spTree>
    <p:extLst>
      <p:ext uri="{BB962C8B-B14F-4D97-AF65-F5344CB8AC3E}">
        <p14:creationId xmlns:p14="http://schemas.microsoft.com/office/powerpoint/2010/main" val="1984435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89151F-5DBF-4306-ADFA-15122E4FBCD2}"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C91AF-301E-4ED3-8C49-3528668A808C}" type="slidenum">
              <a:rPr lang="en-US" smtClean="0"/>
              <a:t>‹#›</a:t>
            </a:fld>
            <a:endParaRPr lang="en-US"/>
          </a:p>
        </p:txBody>
      </p:sp>
    </p:spTree>
    <p:extLst>
      <p:ext uri="{BB962C8B-B14F-4D97-AF65-F5344CB8AC3E}">
        <p14:creationId xmlns:p14="http://schemas.microsoft.com/office/powerpoint/2010/main" val="343200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5" name="Rectangle 4"/>
          <p:cNvSpPr/>
          <p:nvPr userDrawn="1"/>
        </p:nvSpPr>
        <p:spPr>
          <a:xfrm>
            <a:off x="10775090" y="0"/>
            <a:ext cx="593125" cy="551935"/>
          </a:xfrm>
          <a:prstGeom prst="rect">
            <a:avLst/>
          </a:prstGeom>
          <a:solidFill>
            <a:srgbClr val="E47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1935"/>
            <a:ext cx="10515600" cy="996779"/>
          </a:xfrm>
        </p:spPr>
        <p:txBody>
          <a:bodyPr/>
          <a:lstStyle>
            <a:lvl1pPr>
              <a:defRPr>
                <a:solidFill>
                  <a:srgbClr val="E47025"/>
                </a:solidFill>
              </a:defRPr>
            </a:lvl1pPr>
          </a:lstStyle>
          <a:p>
            <a:r>
              <a:rPr lang="en-US" dirty="0"/>
              <a:t>Click to edit Master title style</a:t>
            </a:r>
          </a:p>
        </p:txBody>
      </p:sp>
      <p:sp>
        <p:nvSpPr>
          <p:cNvPr id="3" name="Content Placeholder 2"/>
          <p:cNvSpPr>
            <a:spLocks noGrp="1"/>
          </p:cNvSpPr>
          <p:nvPr>
            <p:ph idx="1"/>
          </p:nvPr>
        </p:nvSpPr>
        <p:spPr>
          <a:xfrm>
            <a:off x="838200" y="1620430"/>
            <a:ext cx="10515600" cy="4556533"/>
          </a:xfrm>
        </p:spPr>
        <p:txBody>
          <a:bodyPr anchor="ctr" anchorCtr="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10857468" y="115094"/>
            <a:ext cx="413951" cy="365125"/>
          </a:xfrm>
          <a:prstGeom prst="rect">
            <a:avLst/>
          </a:prstGeom>
        </p:spPr>
        <p:txBody>
          <a:bodyPr anchor="ctr" anchorCtr="0"/>
          <a:lstStyle>
            <a:lvl1pPr algn="ctr">
              <a:defRPr sz="1000" b="1">
                <a:solidFill>
                  <a:schemeClr val="bg1"/>
                </a:solidFill>
              </a:defRPr>
            </a:lvl1pPr>
          </a:lstStyle>
          <a:p>
            <a:fld id="{C110BC87-17BA-490E-9075-1A45467B7238}" type="slidenum">
              <a:rPr lang="en-US" smtClean="0"/>
              <a:pPr/>
              <a:t>‹#›</a:t>
            </a:fld>
            <a:endParaRPr lang="en-US" dirty="0"/>
          </a:p>
        </p:txBody>
      </p:sp>
      <p:sp>
        <p:nvSpPr>
          <p:cNvPr id="6" name="TextBox 5"/>
          <p:cNvSpPr txBox="1"/>
          <p:nvPr userDrawn="1"/>
        </p:nvSpPr>
        <p:spPr>
          <a:xfrm>
            <a:off x="838200" y="115094"/>
            <a:ext cx="9936890" cy="365125"/>
          </a:xfrm>
          <a:prstGeom prst="rect">
            <a:avLst/>
          </a:prstGeom>
          <a:noFill/>
        </p:spPr>
        <p:txBody>
          <a:bodyPr wrap="square" rtlCol="0" anchor="ctr" anchorCtr="0">
            <a:noAutofit/>
          </a:bodyPr>
          <a:lstStyle/>
          <a:p>
            <a:r>
              <a:rPr lang="en-US" sz="1000" spc="0" dirty="0">
                <a:solidFill>
                  <a:srgbClr val="E47025"/>
                </a:solidFill>
              </a:rPr>
              <a:t>2021 TRENDS IN ENTREPRENEURSHIP REPORT</a:t>
            </a:r>
          </a:p>
        </p:txBody>
      </p:sp>
    </p:spTree>
    <p:extLst>
      <p:ext uri="{BB962C8B-B14F-4D97-AF65-F5344CB8AC3E}">
        <p14:creationId xmlns:p14="http://schemas.microsoft.com/office/powerpoint/2010/main" val="4091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89151F-5DBF-4306-ADFA-15122E4FBCD2}"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C91AF-301E-4ED3-8C49-3528668A808C}" type="slidenum">
              <a:rPr lang="en-US" smtClean="0"/>
              <a:t>‹#›</a:t>
            </a:fld>
            <a:endParaRPr lang="en-US"/>
          </a:p>
        </p:txBody>
      </p:sp>
    </p:spTree>
    <p:extLst>
      <p:ext uri="{BB962C8B-B14F-4D97-AF65-F5344CB8AC3E}">
        <p14:creationId xmlns:p14="http://schemas.microsoft.com/office/powerpoint/2010/main" val="140646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9151F-5DBF-4306-ADFA-15122E4FBCD2}"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C91AF-301E-4ED3-8C49-3528668A808C}" type="slidenum">
              <a:rPr lang="en-US" smtClean="0"/>
              <a:t>‹#›</a:t>
            </a:fld>
            <a:endParaRPr lang="en-US"/>
          </a:p>
        </p:txBody>
      </p:sp>
    </p:spTree>
    <p:extLst>
      <p:ext uri="{BB962C8B-B14F-4D97-AF65-F5344CB8AC3E}">
        <p14:creationId xmlns:p14="http://schemas.microsoft.com/office/powerpoint/2010/main" val="82952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89151F-5DBF-4306-ADFA-15122E4FBCD2}"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C91AF-301E-4ED3-8C49-3528668A808C}" type="slidenum">
              <a:rPr lang="en-US" smtClean="0"/>
              <a:t>‹#›</a:t>
            </a:fld>
            <a:endParaRPr lang="en-US"/>
          </a:p>
        </p:txBody>
      </p:sp>
    </p:spTree>
    <p:extLst>
      <p:ext uri="{BB962C8B-B14F-4D97-AF65-F5344CB8AC3E}">
        <p14:creationId xmlns:p14="http://schemas.microsoft.com/office/powerpoint/2010/main" val="728875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89151F-5DBF-4306-ADFA-15122E4FBCD2}"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C91AF-301E-4ED3-8C49-3528668A808C}" type="slidenum">
              <a:rPr lang="en-US" smtClean="0"/>
              <a:t>‹#›</a:t>
            </a:fld>
            <a:endParaRPr lang="en-US"/>
          </a:p>
        </p:txBody>
      </p:sp>
    </p:spTree>
    <p:extLst>
      <p:ext uri="{BB962C8B-B14F-4D97-AF65-F5344CB8AC3E}">
        <p14:creationId xmlns:p14="http://schemas.microsoft.com/office/powerpoint/2010/main" val="3031027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89151F-5DBF-4306-ADFA-15122E4FBCD2}"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C91AF-301E-4ED3-8C49-3528668A808C}" type="slidenum">
              <a:rPr lang="en-US" smtClean="0"/>
              <a:t>‹#›</a:t>
            </a:fld>
            <a:endParaRPr lang="en-US"/>
          </a:p>
        </p:txBody>
      </p:sp>
    </p:spTree>
    <p:extLst>
      <p:ext uri="{BB962C8B-B14F-4D97-AF65-F5344CB8AC3E}">
        <p14:creationId xmlns:p14="http://schemas.microsoft.com/office/powerpoint/2010/main" val="1428510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89151F-5DBF-4306-ADFA-15122E4FBCD2}"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C91AF-301E-4ED3-8C49-3528668A808C}" type="slidenum">
              <a:rPr lang="en-US" smtClean="0"/>
              <a:t>‹#›</a:t>
            </a:fld>
            <a:endParaRPr lang="en-US"/>
          </a:p>
        </p:txBody>
      </p:sp>
    </p:spTree>
    <p:extLst>
      <p:ext uri="{BB962C8B-B14F-4D97-AF65-F5344CB8AC3E}">
        <p14:creationId xmlns:p14="http://schemas.microsoft.com/office/powerpoint/2010/main" val="8079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007273"/>
        </a:solidFill>
        <a:effectLst/>
      </p:bgPr>
    </p:bg>
    <p:spTree>
      <p:nvGrpSpPr>
        <p:cNvPr id="1" name=""/>
        <p:cNvGrpSpPr/>
        <p:nvPr/>
      </p:nvGrpSpPr>
      <p:grpSpPr>
        <a:xfrm>
          <a:off x="0" y="0"/>
          <a:ext cx="0" cy="0"/>
          <a:chOff x="0" y="0"/>
          <a:chExt cx="0" cy="0"/>
        </a:xfrm>
      </p:grpSpPr>
      <p:sp>
        <p:nvSpPr>
          <p:cNvPr id="5" name="Rectangle 4"/>
          <p:cNvSpPr/>
          <p:nvPr userDrawn="1"/>
        </p:nvSpPr>
        <p:spPr>
          <a:xfrm>
            <a:off x="10775090" y="0"/>
            <a:ext cx="593125" cy="551935"/>
          </a:xfrm>
          <a:prstGeom prst="rect">
            <a:avLst/>
          </a:prstGeom>
          <a:solidFill>
            <a:srgbClr val="083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1935"/>
            <a:ext cx="10515600" cy="996779"/>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20430"/>
            <a:ext cx="10515600" cy="4556533"/>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10857468" y="115094"/>
            <a:ext cx="413951" cy="365125"/>
          </a:xfrm>
          <a:prstGeom prst="rect">
            <a:avLst/>
          </a:prstGeom>
        </p:spPr>
        <p:txBody>
          <a:bodyPr anchor="ctr" anchorCtr="0"/>
          <a:lstStyle>
            <a:lvl1pPr algn="ctr">
              <a:defRPr sz="1000" b="1">
                <a:solidFill>
                  <a:schemeClr val="bg1"/>
                </a:solidFill>
              </a:defRPr>
            </a:lvl1pPr>
          </a:lstStyle>
          <a:p>
            <a:fld id="{C110BC87-17BA-490E-9075-1A45467B7238}" type="slidenum">
              <a:rPr lang="en-US" smtClean="0"/>
              <a:pPr/>
              <a:t>‹#›</a:t>
            </a:fld>
            <a:endParaRPr lang="en-US" dirty="0"/>
          </a:p>
        </p:txBody>
      </p:sp>
    </p:spTree>
    <p:extLst>
      <p:ext uri="{BB962C8B-B14F-4D97-AF65-F5344CB8AC3E}">
        <p14:creationId xmlns:p14="http://schemas.microsoft.com/office/powerpoint/2010/main" val="286695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rgbClr val="E47025"/>
        </a:solidFill>
        <a:effectLst/>
      </p:bgPr>
    </p:bg>
    <p:spTree>
      <p:nvGrpSpPr>
        <p:cNvPr id="1" name=""/>
        <p:cNvGrpSpPr/>
        <p:nvPr/>
      </p:nvGrpSpPr>
      <p:grpSpPr>
        <a:xfrm>
          <a:off x="0" y="0"/>
          <a:ext cx="0" cy="0"/>
          <a:chOff x="0" y="0"/>
          <a:chExt cx="0" cy="0"/>
        </a:xfrm>
      </p:grpSpPr>
      <p:sp>
        <p:nvSpPr>
          <p:cNvPr id="5" name="Rectangle 4"/>
          <p:cNvSpPr/>
          <p:nvPr userDrawn="1"/>
        </p:nvSpPr>
        <p:spPr>
          <a:xfrm>
            <a:off x="10775090" y="0"/>
            <a:ext cx="593125" cy="551935"/>
          </a:xfrm>
          <a:prstGeom prst="rect">
            <a:avLst/>
          </a:prstGeom>
          <a:solidFill>
            <a:srgbClr val="683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1935"/>
            <a:ext cx="10515600" cy="996779"/>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20430"/>
            <a:ext cx="10515600" cy="4556533"/>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10857468" y="115094"/>
            <a:ext cx="413951" cy="365125"/>
          </a:xfrm>
          <a:prstGeom prst="rect">
            <a:avLst/>
          </a:prstGeom>
        </p:spPr>
        <p:txBody>
          <a:bodyPr anchor="ctr" anchorCtr="0"/>
          <a:lstStyle>
            <a:lvl1pPr algn="ctr">
              <a:defRPr sz="1000" b="1">
                <a:solidFill>
                  <a:schemeClr val="bg1"/>
                </a:solidFill>
              </a:defRPr>
            </a:lvl1pPr>
          </a:lstStyle>
          <a:p>
            <a:fld id="{C110BC87-17BA-490E-9075-1A45467B7238}" type="slidenum">
              <a:rPr lang="en-US" smtClean="0"/>
              <a:pPr/>
              <a:t>‹#›</a:t>
            </a:fld>
            <a:endParaRPr lang="en-US" dirty="0"/>
          </a:p>
        </p:txBody>
      </p:sp>
    </p:spTree>
    <p:extLst>
      <p:ext uri="{BB962C8B-B14F-4D97-AF65-F5344CB8AC3E}">
        <p14:creationId xmlns:p14="http://schemas.microsoft.com/office/powerpoint/2010/main" val="39133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38200" y="3205211"/>
            <a:ext cx="10515600" cy="3231400"/>
          </a:xfrm>
        </p:spPr>
        <p:txBody>
          <a:bodyPr numCol="1" anchor="ctr" anchorCtr="0"/>
          <a:lstStyle>
            <a:lvl1pPr marL="0" indent="0">
              <a:lnSpc>
                <a:spcPct val="100000"/>
              </a:lnSpc>
              <a:buNone/>
              <a:defRPr>
                <a:solidFill>
                  <a:srgbClr val="636466"/>
                </a:solidFill>
              </a:defRPr>
            </a:lvl1pPr>
            <a:lvl2pPr marL="457200" indent="0">
              <a:lnSpc>
                <a:spcPct val="100000"/>
              </a:lnSpc>
              <a:buNone/>
              <a:defRPr>
                <a:solidFill>
                  <a:srgbClr val="636466"/>
                </a:solidFill>
              </a:defRPr>
            </a:lvl2pPr>
            <a:lvl3pPr marL="914400" indent="0">
              <a:lnSpc>
                <a:spcPct val="100000"/>
              </a:lnSpc>
              <a:buNone/>
              <a:defRPr>
                <a:solidFill>
                  <a:srgbClr val="636466"/>
                </a:solidFill>
              </a:defRPr>
            </a:lvl3pPr>
            <a:lvl4pPr marL="1371600" indent="0">
              <a:lnSpc>
                <a:spcPct val="100000"/>
              </a:lnSpc>
              <a:buNone/>
              <a:defRPr>
                <a:solidFill>
                  <a:srgbClr val="636466"/>
                </a:solidFill>
              </a:defRPr>
            </a:lvl4pPr>
            <a:lvl5pPr marL="1828800" indent="0">
              <a:lnSpc>
                <a:spcPct val="100000"/>
              </a:lnSpc>
              <a:buNone/>
              <a:defRPr>
                <a:solidFill>
                  <a:srgbClr val="6364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10775090" y="0"/>
            <a:ext cx="593125" cy="551935"/>
          </a:xfrm>
          <a:prstGeom prst="rect">
            <a:avLst/>
          </a:prstGeom>
          <a:solidFill>
            <a:srgbClr val="636466">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12"/>
          </p:nvPr>
        </p:nvSpPr>
        <p:spPr>
          <a:xfrm>
            <a:off x="10857468" y="115094"/>
            <a:ext cx="413951" cy="365125"/>
          </a:xfrm>
          <a:prstGeom prst="rect">
            <a:avLst/>
          </a:prstGeom>
        </p:spPr>
        <p:txBody>
          <a:bodyPr anchor="ctr" anchorCtr="0"/>
          <a:lstStyle>
            <a:lvl1pPr algn="ctr">
              <a:defRPr sz="1000" b="1">
                <a:solidFill>
                  <a:schemeClr val="bg1"/>
                </a:solidFill>
              </a:defRPr>
            </a:lvl1pPr>
          </a:lstStyle>
          <a:p>
            <a:fld id="{C110BC87-17BA-490E-9075-1A45467B7238}" type="slidenum">
              <a:rPr lang="en-US" smtClean="0"/>
              <a:pPr/>
              <a:t>‹#›</a:t>
            </a:fld>
            <a:endParaRPr lang="en-US" dirty="0"/>
          </a:p>
        </p:txBody>
      </p:sp>
      <p:sp>
        <p:nvSpPr>
          <p:cNvPr id="9" name="Picture Placeholder 8"/>
          <p:cNvSpPr>
            <a:spLocks noGrp="1"/>
          </p:cNvSpPr>
          <p:nvPr>
            <p:ph type="pic" sz="quarter" idx="13"/>
          </p:nvPr>
        </p:nvSpPr>
        <p:spPr>
          <a:xfrm>
            <a:off x="838200" y="937741"/>
            <a:ext cx="1493838" cy="1492250"/>
          </a:xfrm>
        </p:spPr>
        <p:txBody>
          <a:bodyPr/>
          <a:lstStyle>
            <a:lvl1pPr marL="0" indent="0">
              <a:buNone/>
              <a:defRPr/>
            </a:lvl1pPr>
          </a:lstStyle>
          <a:p>
            <a:endParaRPr lang="en-US" dirty="0"/>
          </a:p>
        </p:txBody>
      </p:sp>
      <p:cxnSp>
        <p:nvCxnSpPr>
          <p:cNvPr id="11" name="Straight Connector 10"/>
          <p:cNvCxnSpPr/>
          <p:nvPr userDrawn="1"/>
        </p:nvCxnSpPr>
        <p:spPr>
          <a:xfrm>
            <a:off x="838200" y="2636108"/>
            <a:ext cx="10530015" cy="0"/>
          </a:xfrm>
          <a:prstGeom prst="line">
            <a:avLst/>
          </a:prstGeom>
          <a:ln>
            <a:solidFill>
              <a:srgbClr val="63646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5"/>
          </p:nvPr>
        </p:nvSpPr>
        <p:spPr>
          <a:xfrm>
            <a:off x="2589196" y="938213"/>
            <a:ext cx="8778892" cy="1492250"/>
          </a:xfrm>
        </p:spPr>
        <p:txBody>
          <a:bodyPr anchor="b" anchorCtr="0">
            <a:normAutofit/>
          </a:bodyPr>
          <a:lstStyle>
            <a:lvl1pPr marL="0" indent="0">
              <a:buNone/>
              <a:defRPr sz="1400">
                <a:solidFill>
                  <a:srgbClr val="63646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18" name="TextBox 17"/>
          <p:cNvSpPr txBox="1"/>
          <p:nvPr userDrawn="1"/>
        </p:nvSpPr>
        <p:spPr>
          <a:xfrm>
            <a:off x="838200" y="2772076"/>
            <a:ext cx="10529888" cy="369332"/>
          </a:xfrm>
          <a:prstGeom prst="rect">
            <a:avLst/>
          </a:prstGeom>
          <a:noFill/>
        </p:spPr>
        <p:txBody>
          <a:bodyPr wrap="square" tIns="0" bIns="0" rtlCol="0">
            <a:spAutoFit/>
          </a:bodyPr>
          <a:lstStyle/>
          <a:p>
            <a:r>
              <a:rPr lang="en-US" sz="2400" dirty="0">
                <a:solidFill>
                  <a:srgbClr val="007273"/>
                </a:solidFill>
              </a:rPr>
              <a:t>EXPERT INSIGHT</a:t>
            </a:r>
          </a:p>
        </p:txBody>
      </p:sp>
    </p:spTree>
    <p:extLst>
      <p:ext uri="{BB962C8B-B14F-4D97-AF65-F5344CB8AC3E}">
        <p14:creationId xmlns:p14="http://schemas.microsoft.com/office/powerpoint/2010/main" val="129714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p:cNvSpPr>
            <a:spLocks noGrp="1"/>
          </p:cNvSpPr>
          <p:nvPr userDrawn="1"/>
        </p:nvSpPr>
        <p:spPr>
          <a:xfrm>
            <a:off x="601362" y="606392"/>
            <a:ext cx="10989276" cy="6844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spc="-150">
                <a:solidFill>
                  <a:srgbClr val="EEC165"/>
                </a:solidFill>
                <a:latin typeface="+mj-lt"/>
                <a:ea typeface="+mj-ea"/>
                <a:cs typeface="+mj-cs"/>
              </a:defRPr>
            </a:lvl1pPr>
          </a:lstStyle>
          <a:p>
            <a:r>
              <a:rPr lang="en-US" sz="3600" dirty="0"/>
              <a:t>FRONTIERS of ENTREPRENEURSHIP</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58472" y="5132244"/>
            <a:ext cx="3583459" cy="434886"/>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40958" y="4798199"/>
            <a:ext cx="2761491" cy="754912"/>
          </a:xfrm>
          <a:prstGeom prst="rect">
            <a:avLst/>
          </a:prstGeom>
        </p:spPr>
      </p:pic>
      <p:sp>
        <p:nvSpPr>
          <p:cNvPr id="5" name="TextBox 4"/>
          <p:cNvSpPr txBox="1"/>
          <p:nvPr userDrawn="1"/>
        </p:nvSpPr>
        <p:spPr>
          <a:xfrm>
            <a:off x="1740958" y="5698162"/>
            <a:ext cx="2761491" cy="338554"/>
          </a:xfrm>
          <a:prstGeom prst="rect">
            <a:avLst/>
          </a:prstGeom>
          <a:noFill/>
        </p:spPr>
        <p:txBody>
          <a:bodyPr wrap="square" rtlCol="0">
            <a:spAutoFit/>
          </a:bodyPr>
          <a:lstStyle/>
          <a:p>
            <a:pPr algn="ctr"/>
            <a:r>
              <a:rPr lang="en-US" sz="1600" dirty="0">
                <a:solidFill>
                  <a:schemeClr val="bg1"/>
                </a:solidFill>
              </a:rPr>
              <a:t>www.</a:t>
            </a:r>
            <a:r>
              <a:rPr lang="en-US" sz="1600" dirty="0">
                <a:solidFill>
                  <a:srgbClr val="EEC165"/>
                </a:solidFill>
              </a:rPr>
              <a:t>kenaninstitute</a:t>
            </a:r>
            <a:r>
              <a:rPr lang="en-US" sz="1600" dirty="0">
                <a:solidFill>
                  <a:schemeClr val="bg1"/>
                </a:solidFill>
              </a:rPr>
              <a:t>.unc.edu</a:t>
            </a:r>
          </a:p>
        </p:txBody>
      </p:sp>
      <p:sp>
        <p:nvSpPr>
          <p:cNvPr id="13" name="TextBox 12"/>
          <p:cNvSpPr txBox="1"/>
          <p:nvPr userDrawn="1"/>
        </p:nvSpPr>
        <p:spPr>
          <a:xfrm>
            <a:off x="7350877" y="5698162"/>
            <a:ext cx="3591054" cy="338554"/>
          </a:xfrm>
          <a:prstGeom prst="rect">
            <a:avLst/>
          </a:prstGeom>
          <a:noFill/>
        </p:spPr>
        <p:txBody>
          <a:bodyPr wrap="square" rtlCol="0">
            <a:spAutoFit/>
          </a:bodyPr>
          <a:lstStyle/>
          <a:p>
            <a:pPr algn="ctr"/>
            <a:r>
              <a:rPr lang="en-US" sz="1600" dirty="0">
                <a:solidFill>
                  <a:schemeClr val="bg1"/>
                </a:solidFill>
              </a:rPr>
              <a:t>www.</a:t>
            </a:r>
            <a:r>
              <a:rPr lang="en-US" sz="1600" dirty="0">
                <a:solidFill>
                  <a:srgbClr val="EEC165"/>
                </a:solidFill>
              </a:rPr>
              <a:t>eship</a:t>
            </a:r>
            <a:r>
              <a:rPr lang="en-US" sz="1600" dirty="0">
                <a:solidFill>
                  <a:schemeClr val="bg1"/>
                </a:solidFill>
              </a:rPr>
              <a:t>.unc.edu</a:t>
            </a:r>
          </a:p>
        </p:txBody>
      </p:sp>
      <p:cxnSp>
        <p:nvCxnSpPr>
          <p:cNvPr id="6" name="Straight Connector 5"/>
          <p:cNvCxnSpPr/>
          <p:nvPr userDrawn="1"/>
        </p:nvCxnSpPr>
        <p:spPr>
          <a:xfrm>
            <a:off x="6092791" y="3254026"/>
            <a:ext cx="0" cy="248263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270535" y="2983833"/>
            <a:ext cx="4215865" cy="1569660"/>
          </a:xfrm>
          <a:prstGeom prst="rect">
            <a:avLst/>
          </a:prstGeom>
          <a:noFill/>
        </p:spPr>
        <p:txBody>
          <a:bodyPr wrap="square" rtlCol="0">
            <a:spAutoFit/>
          </a:bodyPr>
          <a:lstStyle/>
          <a:p>
            <a:r>
              <a:rPr lang="en-US" sz="1200" dirty="0">
                <a:solidFill>
                  <a:schemeClr val="bg1"/>
                </a:solidFill>
              </a:rPr>
              <a:t>The Frank Hawkins Kenan Institute of Private Enterprise develops and promotes innovative, market-based solutions to vital economic issues.  With the belief that private enterprise is the cornerstone of a prosperous and free society, the institute fosters the entrepreneurial spirit to stimulate economic prosperity and improve the lives of people in North Carolina, across the country and around the world. </a:t>
            </a:r>
          </a:p>
          <a:p>
            <a:endParaRPr lang="en-US" sz="1200" dirty="0">
              <a:solidFill>
                <a:schemeClr val="bg1"/>
              </a:solidFill>
            </a:endParaRPr>
          </a:p>
        </p:txBody>
      </p:sp>
      <p:sp>
        <p:nvSpPr>
          <p:cNvPr id="14" name="TextBox 13"/>
          <p:cNvSpPr txBox="1"/>
          <p:nvPr userDrawn="1"/>
        </p:nvSpPr>
        <p:spPr>
          <a:xfrm>
            <a:off x="7034463" y="2983833"/>
            <a:ext cx="4215865" cy="1384995"/>
          </a:xfrm>
          <a:prstGeom prst="rect">
            <a:avLst/>
          </a:prstGeom>
          <a:noFill/>
        </p:spPr>
        <p:txBody>
          <a:bodyPr wrap="square" rtlCol="0">
            <a:spAutoFit/>
          </a:bodyPr>
          <a:lstStyle/>
          <a:p>
            <a:r>
              <a:rPr lang="en-US" sz="1200" dirty="0">
                <a:solidFill>
                  <a:schemeClr val="bg1"/>
                </a:solidFill>
              </a:rPr>
              <a:t>UNC Kenan-Flagler’s Entrepreneurship Center engages and inspires learners to become entrepreneurial leaders who are positive change agents in the world. We combine progressive teaching, experiential clubs and extracurricular programs, and pioneering research that meets learners where they are on their own unique path.</a:t>
            </a:r>
          </a:p>
          <a:p>
            <a:endParaRPr lang="en-US" sz="1200" dirty="0">
              <a:solidFill>
                <a:schemeClr val="bg1"/>
              </a:solidFill>
            </a:endParaRPr>
          </a:p>
        </p:txBody>
      </p:sp>
    </p:spTree>
    <p:extLst>
      <p:ext uri="{BB962C8B-B14F-4D97-AF65-F5344CB8AC3E}">
        <p14:creationId xmlns:p14="http://schemas.microsoft.com/office/powerpoint/2010/main" val="21503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10BC87-17BA-490E-9075-1A45467B7238}" type="slidenum">
              <a:rPr lang="en-US" smtClean="0"/>
              <a:t>‹#›</a:t>
            </a:fld>
            <a:endParaRPr lang="en-US"/>
          </a:p>
        </p:txBody>
      </p:sp>
    </p:spTree>
    <p:extLst>
      <p:ext uri="{BB962C8B-B14F-4D97-AF65-F5344CB8AC3E}">
        <p14:creationId xmlns:p14="http://schemas.microsoft.com/office/powerpoint/2010/main" val="410796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10BC87-17BA-490E-9075-1A45467B7238}" type="slidenum">
              <a:rPr lang="en-US" smtClean="0"/>
              <a:t>‹#›</a:t>
            </a:fld>
            <a:endParaRPr lang="en-US"/>
          </a:p>
        </p:txBody>
      </p:sp>
    </p:spTree>
    <p:extLst>
      <p:ext uri="{BB962C8B-B14F-4D97-AF65-F5344CB8AC3E}">
        <p14:creationId xmlns:p14="http://schemas.microsoft.com/office/powerpoint/2010/main" val="372881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110BC87-17BA-490E-9075-1A45467B7238}" type="slidenum">
              <a:rPr lang="en-US" smtClean="0"/>
              <a:t>‹#›</a:t>
            </a:fld>
            <a:endParaRPr lang="en-US"/>
          </a:p>
        </p:txBody>
      </p:sp>
    </p:spTree>
    <p:extLst>
      <p:ext uri="{BB962C8B-B14F-4D97-AF65-F5344CB8AC3E}">
        <p14:creationId xmlns:p14="http://schemas.microsoft.com/office/powerpoint/2010/main" val="229965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6670423"/>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4" r:id="rId3"/>
    <p:sldLayoutId id="2147483665" r:id="rId4"/>
    <p:sldLayoutId id="2147483668" r:id="rId5"/>
    <p:sldLayoutId id="2147483667"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rgbClr val="34898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9151F-5DBF-4306-ADFA-15122E4FBCD2}" type="datetimeFigureOut">
              <a:rPr lang="en-US" smtClean="0"/>
              <a:t>5/11/2021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C91AF-301E-4ED3-8C49-3528668A808C}" type="slidenum">
              <a:rPr lang="en-US" smtClean="0"/>
              <a:t>‹#›</a:t>
            </a:fld>
            <a:endParaRPr lang="en-US"/>
          </a:p>
        </p:txBody>
      </p:sp>
    </p:spTree>
    <p:extLst>
      <p:ext uri="{BB962C8B-B14F-4D97-AF65-F5344CB8AC3E}">
        <p14:creationId xmlns:p14="http://schemas.microsoft.com/office/powerpoint/2010/main" val="28056937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800" dirty="0">
                <a:solidFill>
                  <a:srgbClr val="083E3F"/>
                </a:solidFill>
                <a:latin typeface="+mn-lt"/>
              </a:rPr>
              <a:t/>
            </a:r>
            <a:br>
              <a:rPr lang="en-US" sz="1800" dirty="0">
                <a:solidFill>
                  <a:srgbClr val="083E3F"/>
                </a:solidFill>
                <a:latin typeface="+mn-lt"/>
              </a:rPr>
            </a:br>
            <a:r>
              <a:rPr lang="en-US" dirty="0"/>
              <a:t>TREND TITLE – Name of the trend</a:t>
            </a:r>
          </a:p>
        </p:txBody>
      </p:sp>
      <p:sp>
        <p:nvSpPr>
          <p:cNvPr id="5" name="Content Placeholder 4"/>
          <p:cNvSpPr>
            <a:spLocks noGrp="1"/>
          </p:cNvSpPr>
          <p:nvPr>
            <p:ph idx="1"/>
          </p:nvPr>
        </p:nvSpPr>
        <p:spPr>
          <a:xfrm>
            <a:off x="838200" y="1981675"/>
            <a:ext cx="10515600" cy="4556533"/>
          </a:xfrm>
        </p:spPr>
        <p:txBody>
          <a:bodyPr>
            <a:normAutofit/>
          </a:bodyPr>
          <a:lstStyle/>
          <a:p>
            <a:pPr marL="0" indent="0">
              <a:buNone/>
            </a:pPr>
            <a:r>
              <a:rPr lang="en-US" dirty="0"/>
              <a:t>Notable Trends</a:t>
            </a:r>
          </a:p>
          <a:p>
            <a:r>
              <a:rPr lang="en-US" dirty="0"/>
              <a:t>2-4 bullet points highlighting the high level components of the trend(s).</a:t>
            </a:r>
          </a:p>
          <a:p>
            <a:endParaRPr lang="en-US" dirty="0"/>
          </a:p>
        </p:txBody>
      </p:sp>
      <p:sp>
        <p:nvSpPr>
          <p:cNvPr id="6" name="Slide Number Placeholder 5"/>
          <p:cNvSpPr>
            <a:spLocks noGrp="1"/>
          </p:cNvSpPr>
          <p:nvPr>
            <p:ph type="sldNum" sz="quarter" idx="12"/>
          </p:nvPr>
        </p:nvSpPr>
        <p:spPr/>
        <p:txBody>
          <a:bodyPr/>
          <a:lstStyle/>
          <a:p>
            <a:fld id="{C110BC87-17BA-490E-9075-1A45467B7238}" type="slidenum">
              <a:rPr lang="en-US" smtClean="0"/>
              <a:pPr/>
              <a:t>1</a:t>
            </a:fld>
            <a:endParaRPr lang="en-US" dirty="0"/>
          </a:p>
        </p:txBody>
      </p:sp>
    </p:spTree>
    <p:extLst>
      <p:ext uri="{BB962C8B-B14F-4D97-AF65-F5344CB8AC3E}">
        <p14:creationId xmlns:p14="http://schemas.microsoft.com/office/powerpoint/2010/main" val="155445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D93A-C652-4025-9A5D-3731BA185145}"/>
              </a:ext>
            </a:extLst>
          </p:cNvPr>
          <p:cNvSpPr>
            <a:spLocks noGrp="1"/>
          </p:cNvSpPr>
          <p:nvPr>
            <p:ph type="title"/>
          </p:nvPr>
        </p:nvSpPr>
        <p:spPr/>
        <p:txBody>
          <a:bodyPr/>
          <a:lstStyle/>
          <a:p>
            <a:r>
              <a:rPr lang="en-US" dirty="0"/>
              <a:t>Data Slide Title </a:t>
            </a:r>
          </a:p>
        </p:txBody>
      </p:sp>
      <p:sp>
        <p:nvSpPr>
          <p:cNvPr id="3" name="Content Placeholder 2">
            <a:extLst>
              <a:ext uri="{FF2B5EF4-FFF2-40B4-BE49-F238E27FC236}">
                <a16:creationId xmlns:a16="http://schemas.microsoft.com/office/drawing/2014/main" id="{A62CCA3D-6FAB-46BE-BDCF-92A94A7B558C}"/>
              </a:ext>
            </a:extLst>
          </p:cNvPr>
          <p:cNvSpPr>
            <a:spLocks noGrp="1"/>
          </p:cNvSpPr>
          <p:nvPr>
            <p:ph idx="1"/>
          </p:nvPr>
        </p:nvSpPr>
        <p:spPr/>
        <p:txBody>
          <a:bodyPr>
            <a:normAutofit fontScale="70000" lnSpcReduction="20000"/>
          </a:bodyPr>
          <a:lstStyle/>
          <a:p>
            <a:pPr>
              <a:lnSpc>
                <a:spcPct val="120000"/>
              </a:lnSpc>
            </a:pPr>
            <a:r>
              <a:rPr lang="en-US" dirty="0"/>
              <a:t>Include 3 – 9 data slides that provide evidence to support your trend.</a:t>
            </a:r>
          </a:p>
          <a:p>
            <a:pPr lvl="1">
              <a:lnSpc>
                <a:spcPct val="120000"/>
              </a:lnSpc>
            </a:pPr>
            <a:r>
              <a:rPr lang="en-US" dirty="0"/>
              <a:t>These slides can include background research and other cited works for context and supporting evidence; but should primarily focus on the novel data or information being presented.</a:t>
            </a:r>
          </a:p>
          <a:p>
            <a:pPr>
              <a:lnSpc>
                <a:spcPct val="120000"/>
              </a:lnSpc>
            </a:pPr>
            <a:r>
              <a:rPr lang="en-US" dirty="0"/>
              <a:t>Slides can be text only, graphics only (e.g. graphs, data tables, maps, infographics, etc.), or a combination. We prefer at least half of the data slides include at least one graphic.</a:t>
            </a:r>
          </a:p>
          <a:p>
            <a:pPr>
              <a:lnSpc>
                <a:spcPct val="120000"/>
              </a:lnSpc>
            </a:pPr>
            <a:r>
              <a:rPr lang="en-US" dirty="0"/>
              <a:t>If a slide is text only, keep it limited to only 2-4 bullet points.</a:t>
            </a:r>
          </a:p>
          <a:p>
            <a:pPr>
              <a:lnSpc>
                <a:spcPct val="120000"/>
              </a:lnSpc>
            </a:pPr>
            <a:r>
              <a:rPr lang="en-US" dirty="0"/>
              <a:t>If the slides includes a graph, chart, or other graphic, please make sure it is labeled clearly, including titles, headings, axis labels, etc. </a:t>
            </a:r>
          </a:p>
          <a:p>
            <a:pPr>
              <a:lnSpc>
                <a:spcPct val="120000"/>
              </a:lnSpc>
            </a:pPr>
            <a:r>
              <a:rPr lang="en-US" dirty="0"/>
              <a:t>Clearly cite all data and information presented. Be clear when other academic works, reports, or data sources are referenced. </a:t>
            </a:r>
          </a:p>
          <a:p>
            <a:pPr>
              <a:lnSpc>
                <a:spcPct val="120000"/>
              </a:lnSpc>
            </a:pPr>
            <a:r>
              <a:rPr lang="en-US" dirty="0"/>
              <a:t>We use APA 7</a:t>
            </a:r>
            <a:r>
              <a:rPr lang="en-US" baseline="30000" dirty="0"/>
              <a:t>th</a:t>
            </a:r>
            <a:r>
              <a:rPr lang="en-US" dirty="0"/>
              <a:t> edition citations. Please include full citations in the </a:t>
            </a:r>
            <a:r>
              <a:rPr lang="en-US" dirty="0" err="1"/>
              <a:t>powerpoint</a:t>
            </a:r>
            <a:r>
              <a:rPr lang="en-US" dirty="0"/>
              <a:t> notes, and in-text citations on the </a:t>
            </a:r>
            <a:r>
              <a:rPr lang="en-US" dirty="0" err="1"/>
              <a:t>powerpoint</a:t>
            </a:r>
            <a:r>
              <a:rPr lang="en-US" dirty="0"/>
              <a:t>. </a:t>
            </a:r>
          </a:p>
          <a:p>
            <a:pPr>
              <a:lnSpc>
                <a:spcPct val="120000"/>
              </a:lnSpc>
            </a:pPr>
            <a:endParaRPr lang="en-US" dirty="0"/>
          </a:p>
        </p:txBody>
      </p:sp>
      <p:sp>
        <p:nvSpPr>
          <p:cNvPr id="4" name="Slide Number Placeholder 3"/>
          <p:cNvSpPr>
            <a:spLocks noGrp="1"/>
          </p:cNvSpPr>
          <p:nvPr>
            <p:ph type="sldNum" sz="quarter" idx="12"/>
          </p:nvPr>
        </p:nvSpPr>
        <p:spPr/>
        <p:txBody>
          <a:bodyPr/>
          <a:lstStyle/>
          <a:p>
            <a:fld id="{C110BC87-17BA-490E-9075-1A45467B7238}" type="slidenum">
              <a:rPr lang="en-US" smtClean="0"/>
              <a:pPr/>
              <a:t>2</a:t>
            </a:fld>
            <a:endParaRPr lang="en-US" dirty="0"/>
          </a:p>
        </p:txBody>
      </p:sp>
    </p:spTree>
    <p:extLst>
      <p:ext uri="{BB962C8B-B14F-4D97-AF65-F5344CB8AC3E}">
        <p14:creationId xmlns:p14="http://schemas.microsoft.com/office/powerpoint/2010/main" val="41524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Autofit/>
          </a:bodyPr>
          <a:lstStyle/>
          <a:p>
            <a:pPr marL="469900" marR="180975" indent="-457834">
              <a:lnSpc>
                <a:spcPct val="120000"/>
              </a:lnSpc>
              <a:spcBef>
                <a:spcPts val="600"/>
              </a:spcBef>
              <a:buFont typeface="Arial"/>
              <a:buChar char="•"/>
              <a:tabLst>
                <a:tab pos="469900" algn="l"/>
                <a:tab pos="470534" algn="l"/>
              </a:tabLst>
            </a:pPr>
            <a:r>
              <a:rPr lang="en-US" sz="2000" spc="-5" dirty="0">
                <a:solidFill>
                  <a:srgbClr val="626366"/>
                </a:solidFill>
                <a:cs typeface="Calibri"/>
              </a:rPr>
              <a:t>We recommend each trend have at least one expert insight, but more than one can be included if appropriate. </a:t>
            </a:r>
          </a:p>
          <a:p>
            <a:pPr marL="469900" marR="180975" indent="-457834">
              <a:lnSpc>
                <a:spcPct val="120000"/>
              </a:lnSpc>
              <a:spcBef>
                <a:spcPts val="600"/>
              </a:spcBef>
              <a:buFont typeface="Arial"/>
              <a:buChar char="•"/>
              <a:tabLst>
                <a:tab pos="469900" algn="l"/>
                <a:tab pos="470534" algn="l"/>
              </a:tabLst>
            </a:pPr>
            <a:r>
              <a:rPr lang="en-US" sz="2000" spc="-5" dirty="0">
                <a:solidFill>
                  <a:srgbClr val="626366"/>
                </a:solidFill>
                <a:cs typeface="Calibri"/>
              </a:rPr>
              <a:t>Expert insights typically include 3-5 bullets commenting on the trend and they are written in first person. </a:t>
            </a:r>
          </a:p>
          <a:p>
            <a:pPr marL="469900" marR="180975" indent="-457834">
              <a:lnSpc>
                <a:spcPct val="120000"/>
              </a:lnSpc>
              <a:spcBef>
                <a:spcPts val="600"/>
              </a:spcBef>
              <a:buFont typeface="Arial"/>
              <a:buChar char="•"/>
              <a:tabLst>
                <a:tab pos="469900" algn="l"/>
                <a:tab pos="470534" algn="l"/>
              </a:tabLst>
            </a:pPr>
            <a:r>
              <a:rPr lang="en-US" sz="2000" spc="-5" dirty="0">
                <a:solidFill>
                  <a:srgbClr val="626366"/>
                </a:solidFill>
                <a:cs typeface="Calibri"/>
              </a:rPr>
              <a:t>Expert Insights can be provided by the authors, co-authors, other academics, or industry leaders providing real world context on the trend. </a:t>
            </a:r>
            <a:endParaRPr lang="en-US" sz="2000" dirty="0">
              <a:cs typeface="Calibri"/>
            </a:endParaRPr>
          </a:p>
        </p:txBody>
      </p:sp>
      <p:sp>
        <p:nvSpPr>
          <p:cNvPr id="12" name="Text Placeholder 11"/>
          <p:cNvSpPr>
            <a:spLocks noGrp="1"/>
          </p:cNvSpPr>
          <p:nvPr>
            <p:ph type="body" sz="quarter" idx="15"/>
          </p:nvPr>
        </p:nvSpPr>
        <p:spPr/>
        <p:txBody>
          <a:bodyPr>
            <a:normAutofit/>
          </a:bodyPr>
          <a:lstStyle/>
          <a:p>
            <a:pPr marL="12700">
              <a:lnSpc>
                <a:spcPts val="2000"/>
              </a:lnSpc>
              <a:spcBef>
                <a:spcPts val="100"/>
              </a:spcBef>
            </a:pPr>
            <a:r>
              <a:rPr lang="en-US" sz="2000" spc="-10" dirty="0">
                <a:solidFill>
                  <a:srgbClr val="007173"/>
                </a:solidFill>
                <a:cs typeface="Calibri"/>
              </a:rPr>
              <a:t>Name</a:t>
            </a:r>
            <a:endParaRPr lang="en-US" sz="2000" dirty="0">
              <a:cs typeface="Calibri"/>
            </a:endParaRPr>
          </a:p>
          <a:p>
            <a:pPr marL="12700">
              <a:lnSpc>
                <a:spcPts val="1520"/>
              </a:lnSpc>
              <a:spcBef>
                <a:spcPts val="0"/>
              </a:spcBef>
            </a:pPr>
            <a:r>
              <a:rPr lang="en-US" sz="1800" i="1" spc="-5" dirty="0">
                <a:solidFill>
                  <a:srgbClr val="007173"/>
                </a:solidFill>
                <a:cs typeface="Calibri"/>
              </a:rPr>
              <a:t>Title, Affiliation</a:t>
            </a:r>
            <a:endParaRPr lang="en-US" sz="1800" dirty="0">
              <a:cs typeface="Calibri"/>
            </a:endParaRPr>
          </a:p>
          <a:p>
            <a:pPr marL="12700" marR="5080">
              <a:lnSpc>
                <a:spcPts val="1340"/>
              </a:lnSpc>
              <a:spcBef>
                <a:spcPts val="990"/>
              </a:spcBef>
            </a:pPr>
            <a:r>
              <a:rPr lang="en-US" sz="1800" spc="-10" dirty="0">
                <a:solidFill>
                  <a:srgbClr val="626366"/>
                </a:solidFill>
                <a:cs typeface="Calibri"/>
              </a:rPr>
              <a:t>Short biography. Include headshot in picture to left.</a:t>
            </a:r>
            <a:endParaRPr lang="en-US" sz="1800" dirty="0">
              <a:cs typeface="Calibri"/>
            </a:endParaRPr>
          </a:p>
        </p:txBody>
      </p:sp>
      <p:sp>
        <p:nvSpPr>
          <p:cNvPr id="14" name="Slide Number Placeholder 13"/>
          <p:cNvSpPr>
            <a:spLocks noGrp="1"/>
          </p:cNvSpPr>
          <p:nvPr>
            <p:ph type="sldNum" sz="quarter" idx="12"/>
          </p:nvPr>
        </p:nvSpPr>
        <p:spPr>
          <a:xfrm>
            <a:off x="10865706" y="115094"/>
            <a:ext cx="413951" cy="365125"/>
          </a:xfrm>
        </p:spPr>
        <p:txBody>
          <a:bodyPr/>
          <a:lstStyle/>
          <a:p>
            <a:fld id="{C110BC87-17BA-490E-9075-1A45467B7238}" type="slidenum">
              <a:rPr lang="en-US" smtClean="0"/>
              <a:pPr/>
              <a:t>3</a:t>
            </a:fld>
            <a:endParaRPr lang="en-US" dirty="0"/>
          </a:p>
        </p:txBody>
      </p:sp>
      <p:sp>
        <p:nvSpPr>
          <p:cNvPr id="4" name="Picture Placeholder 3"/>
          <p:cNvSpPr>
            <a:spLocks noGrp="1"/>
          </p:cNvSpPr>
          <p:nvPr>
            <p:ph type="pic" sz="quarter" idx="13"/>
          </p:nvPr>
        </p:nvSpPr>
        <p:spPr>
          <a:xfrm>
            <a:off x="838200" y="938213"/>
            <a:ext cx="1493838" cy="1492250"/>
          </a:xfrm>
        </p:spPr>
      </p:sp>
    </p:spTree>
    <p:extLst>
      <p:ext uri="{BB962C8B-B14F-4D97-AF65-F5344CB8AC3E}">
        <p14:creationId xmlns:p14="http://schemas.microsoft.com/office/powerpoint/2010/main" val="392758623"/>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27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6890</TotalTime>
  <Words>284</Words>
  <Application>Microsoft Office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Calibri Light</vt:lpstr>
      <vt:lpstr>Arial</vt:lpstr>
      <vt:lpstr>Calibri</vt:lpstr>
      <vt:lpstr>Office Theme</vt:lpstr>
      <vt:lpstr>Custom Design</vt:lpstr>
      <vt:lpstr> TREND TITLE – Name of the trend</vt:lpstr>
      <vt:lpstr>Data Slide Title </vt:lpstr>
      <vt:lpstr>PowerPoint Presentation</vt:lpstr>
    </vt:vector>
  </TitlesOfParts>
  <Company>UNC - Kenan-Flager Business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FRONTIERS of ENTREPRENEURSHIP</dc:title>
  <dc:creator>Walker, Jack</dc:creator>
  <cp:lastModifiedBy>Walker, Jack</cp:lastModifiedBy>
  <cp:revision>270</cp:revision>
  <dcterms:created xsi:type="dcterms:W3CDTF">2020-01-09T15:39:59Z</dcterms:created>
  <dcterms:modified xsi:type="dcterms:W3CDTF">2021-05-11T14:00:33Z</dcterms:modified>
</cp:coreProperties>
</file>